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2" r:id="rId12"/>
    <p:sldId id="268" r:id="rId13"/>
    <p:sldId id="269" r:id="rId14"/>
    <p:sldId id="270" r:id="rId15"/>
  </p:sldIdLst>
  <p:sldSz cx="18288000" cy="10287000"/>
  <p:notesSz cx="6858000" cy="9144000"/>
  <p:embeddedFontLst>
    <p:embeddedFont>
      <p:font typeface="Arimo" panose="020B0604020202020204" charset="0"/>
      <p:regular r:id="rId16"/>
    </p:embeddedFon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  <p:bold r:id="rId19"/>
    </p:embeddedFont>
    <p:embeddedFont>
      <p:font typeface="Canva Sans Medium" panose="020B0604020202020204" charset="0"/>
      <p:regular r:id="rId20"/>
      <p:bold r:id="rId21"/>
      <p:italic r:id="rId22"/>
      <p:boldItalic r:id="rId23"/>
    </p:embeddedFont>
    <p:embeddedFont>
      <p:font typeface="DM Serif Display" pitchFamily="2" charset="0"/>
      <p:regular r:id="rId24"/>
      <p:italic r:id="rId25"/>
    </p:embeddedFont>
    <p:embeddedFont>
      <p:font typeface="Open Sauce" panose="020B0604020202020204" charset="0"/>
      <p:regular r:id="rId26"/>
    </p:embeddedFont>
    <p:embeddedFont>
      <p:font typeface="Open Sauce Bold" panose="020B0604020202020204" charset="0"/>
      <p:regular r:id="rId27"/>
      <p:bold r:id="rId28"/>
    </p:embeddedFont>
    <p:embeddedFont>
      <p:font typeface="Tex Gyre Bonum" panose="020B0604020202020204" charset="0"/>
      <p:regular r:id="rId29"/>
    </p:embeddedFont>
    <p:embeddedFont>
      <p:font typeface="Tex Gyre Bonum Bold" panose="020B0604020202020204" charset="0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3B3D78-4B31-2AB1-C202-C4404D9B8463}" v="39" dt="2025-09-11T21:00:07.865"/>
    <p1510:client id="{373DC5A0-D613-4E47-AA6F-0416B8CDB27F}" v="276" dt="2025-09-11T21:50:20.907"/>
    <p1510:client id="{3B1160A5-E110-2308-D2AB-38A76E550D8B}" v="458" dt="2025-09-12T03:46:22.305"/>
    <p1510:client id="{8D6B5E05-9CC7-278F-5EED-147A3BD7D958}" v="49" dt="2025-09-12T03:10:15.0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03"/>
  </p:normalViewPr>
  <p:slideViewPr>
    <p:cSldViewPr snapToGrid="0">
      <p:cViewPr varScale="1">
        <p:scale>
          <a:sx n="49" d="100"/>
          <a:sy n="49" d="100"/>
        </p:scale>
        <p:origin x="232" y="7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515" y="798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770" r="-23770"/>
            </a:stretch>
          </a:blipFill>
        </p:spPr>
        <p:txBody>
          <a:bodyPr/>
          <a:lstStyle/>
          <a:p>
            <a:endParaRPr lang="en-PK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6002000" y="417135"/>
            <a:ext cx="1554488" cy="1541565"/>
          </a:xfrm>
          <a:custGeom>
            <a:avLst/>
            <a:gdLst/>
            <a:ahLst/>
            <a:cxnLst/>
            <a:rect l="l" t="t" r="r" b="b"/>
            <a:pathLst>
              <a:path w="1730451" h="1730451">
                <a:moveTo>
                  <a:pt x="0" y="0"/>
                </a:moveTo>
                <a:lnTo>
                  <a:pt x="1730450" y="0"/>
                </a:lnTo>
                <a:lnTo>
                  <a:pt x="1730450" y="1730451"/>
                </a:lnTo>
                <a:lnTo>
                  <a:pt x="0" y="17304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TextBox 4"/>
          <p:cNvSpPr txBox="1"/>
          <p:nvPr/>
        </p:nvSpPr>
        <p:spPr>
          <a:xfrm>
            <a:off x="1596791" y="2933700"/>
            <a:ext cx="15959697" cy="2061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67"/>
              </a:lnSpc>
              <a:spcBef>
                <a:spcPct val="0"/>
              </a:spcBef>
            </a:pPr>
            <a:r>
              <a:rPr lang="en-US" sz="4600" b="1" spc="411">
                <a:solidFill>
                  <a:schemeClr val="tx2">
                    <a:lumMod val="76000"/>
                  </a:schemeClr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ML-BASED NETWORK MONITORING SYSTEMS</a:t>
            </a:r>
            <a:endParaRPr lang="en-US" sz="4600" b="1" spc="411">
              <a:solidFill>
                <a:schemeClr val="tx2">
                  <a:lumMod val="76000"/>
                </a:schemeClr>
              </a:solidFill>
              <a:latin typeface="Tex Gyre Bonum Bold"/>
              <a:ea typeface="Tex Gyre Bonum Bold"/>
              <a:cs typeface="Tex Gyre Bonum Bold"/>
            </a:endParaRPr>
          </a:p>
          <a:p>
            <a:pPr algn="ctr">
              <a:lnSpc>
                <a:spcPts val="4353"/>
              </a:lnSpc>
              <a:spcBef>
                <a:spcPct val="0"/>
              </a:spcBef>
            </a:pPr>
            <a:endParaRPr lang="en-US" sz="4600" b="1" spc="411">
              <a:solidFill>
                <a:schemeClr val="accent6"/>
              </a:solidFill>
              <a:latin typeface="Tex Gyre Bonum Bold"/>
              <a:ea typeface="Tex Gyre Bonum Bold"/>
              <a:cs typeface="Tex Gyre Bonum Bold"/>
              <a:sym typeface="Tex Gyre Bonu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190145" y="4785001"/>
            <a:ext cx="10284065" cy="5126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 spc="290">
                <a:solidFill>
                  <a:srgbClr val="14131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MUHAMMAD UMAR MAQSOOD    2022447 SHAMINA DURRANI                     2022543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 spc="290">
                <a:solidFill>
                  <a:srgbClr val="14131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MUHAMMAD YOUNAS                 2022456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endParaRPr lang="en-US" sz="2900" b="1" spc="290">
              <a:solidFill>
                <a:srgbClr val="14131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4060"/>
              </a:lnSpc>
              <a:spcBef>
                <a:spcPct val="0"/>
              </a:spcBef>
            </a:pPr>
            <a:endParaRPr lang="en-US" sz="2900" b="1" spc="290">
              <a:solidFill>
                <a:srgbClr val="141313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 spc="290">
                <a:solidFill>
                  <a:srgbClr val="14131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SUPERVISOR: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 spc="290">
                <a:solidFill>
                  <a:srgbClr val="14131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DR. MUHAMMAD ZAIN SIDDIQI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 spc="290">
                <a:solidFill>
                  <a:srgbClr val="14131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CO-SUPRVISOR: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 spc="290">
                <a:solidFill>
                  <a:srgbClr val="14131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DR. KHURRAM JADOON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 spc="290">
                <a:solidFill>
                  <a:srgbClr val="14131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Ms Beenish, Lecturer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26629" y="2048047"/>
            <a:ext cx="14634742" cy="690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7"/>
              </a:lnSpc>
              <a:spcBef>
                <a:spcPct val="0"/>
              </a:spcBef>
            </a:pPr>
            <a:r>
              <a:rPr lang="en-US" sz="3600" b="1" spc="411">
                <a:solidFill>
                  <a:srgbClr val="141313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TITLE DEFENCE PRESENTATION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86884" y="428942"/>
            <a:ext cx="19688232" cy="3186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Literature Review</a:t>
            </a:r>
          </a:p>
          <a:p>
            <a:pPr algn="l">
              <a:lnSpc>
                <a:spcPts val="8276"/>
              </a:lnSpc>
            </a:pPr>
            <a:endParaRPr lang="en-US" sz="6399">
              <a:solidFill>
                <a:srgbClr val="0000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algn="l">
              <a:lnSpc>
                <a:spcPts val="8276"/>
              </a:lnSpc>
            </a:pPr>
            <a:endParaRPr lang="en-US" sz="6399">
              <a:solidFill>
                <a:srgbClr val="0000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891001" y="2079549"/>
          <a:ext cx="16230600" cy="7139830"/>
        </p:xfrm>
        <a:graphic>
          <a:graphicData uri="http://schemas.openxmlformats.org/drawingml/2006/table">
            <a:tbl>
              <a:tblPr/>
              <a:tblGrid>
                <a:gridCol w="541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7988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 u="sng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Literature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 u="sng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 u="sng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Novelty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511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[6]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Deep Neural Network IDS on NSL-KDD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High accuracy, limited generalization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Metadata-first, encrypted-traffic ready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9132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[7] 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Hybrid ML+DL pipelines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Near 100% accuracy but dataset overfitting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dataset validation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9132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[8] 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End-to-end IDS frameworks 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Lack explainability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Dashboard with interpretable alerts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7436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[9] </a:t>
                      </a:r>
                      <a:r>
                        <a:rPr lang="en-US" sz="19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DL IDS focus on Accuracy only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No SOC metrics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Add FPR, Detection Time, Attack Coverage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9132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 [10][11]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Static IDS (Snort, Suricata, Zeek)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Retraining required for new threats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Adaptive retraining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148589"/>
              </p:ext>
            </p:extLst>
          </p:nvPr>
        </p:nvGraphicFramePr>
        <p:xfrm>
          <a:off x="917407" y="1308434"/>
          <a:ext cx="14458071" cy="6935309"/>
        </p:xfrm>
        <a:graphic>
          <a:graphicData uri="http://schemas.openxmlformats.org/drawingml/2006/table">
            <a:tbl>
              <a:tblPr/>
              <a:tblGrid>
                <a:gridCol w="5414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9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79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2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58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54481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2811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2811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0590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0590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34026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500">
                        <a:latin typeface="DM Serif Display" pitchFamily="2" charset="0"/>
                      </a:endParaRPr>
                    </a:p>
                  </a:txBody>
                  <a:tcPr marL="214313" marR="214313" marT="214313" marB="214313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2797575" y="1722978"/>
            <a:ext cx="3118208" cy="566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4"/>
              </a:lnSpc>
            </a:pPr>
            <a:r>
              <a:rPr lang="en-US" sz="3375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Tasks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89032" y="1751105"/>
            <a:ext cx="1219537" cy="49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5"/>
              </a:lnSpc>
            </a:pPr>
            <a:r>
              <a:rPr lang="en-US" sz="2953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August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42001" y="1751105"/>
            <a:ext cx="1942321" cy="494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35"/>
              </a:lnSpc>
            </a:pPr>
            <a:r>
              <a:rPr lang="en-US" sz="2953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September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65218" y="1763351"/>
            <a:ext cx="1455610" cy="494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35"/>
              </a:lnSpc>
            </a:pPr>
            <a:r>
              <a:rPr lang="en-US" sz="2953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October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90720" y="1758981"/>
            <a:ext cx="1743893" cy="494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35"/>
              </a:lnSpc>
            </a:pPr>
            <a:r>
              <a:rPr lang="en-US" sz="2953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November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43582" y="1751105"/>
            <a:ext cx="1621733" cy="494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35"/>
              </a:lnSpc>
            </a:pPr>
            <a:r>
              <a:rPr lang="en-US" sz="2953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December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26075" y="2808286"/>
            <a:ext cx="3118208" cy="49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5"/>
              </a:lnSpc>
            </a:pPr>
            <a:r>
              <a:rPr lang="en-US" sz="2950" b="1" dirty="0">
                <a:solidFill>
                  <a:srgbClr val="191919"/>
                </a:solidFill>
                <a:latin typeface="Canva Sans Medium"/>
                <a:cs typeface="Canva Sans Medium"/>
                <a:sym typeface="Canva Sans Medium"/>
              </a:rPr>
              <a:t>Literature Review</a:t>
            </a:r>
            <a:endParaRPr lang="en-US" dirty="0"/>
          </a:p>
        </p:txBody>
      </p:sp>
      <p:sp>
        <p:nvSpPr>
          <p:cNvPr id="12" name="TextBox 12"/>
          <p:cNvSpPr txBox="1"/>
          <p:nvPr/>
        </p:nvSpPr>
        <p:spPr>
          <a:xfrm>
            <a:off x="1654575" y="3794022"/>
            <a:ext cx="4261207" cy="494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35"/>
              </a:lnSpc>
            </a:pPr>
            <a:r>
              <a:rPr lang="en-US" sz="2950" b="1" dirty="0">
                <a:solidFill>
                  <a:srgbClr val="191919"/>
                </a:solidFill>
                <a:latin typeface="Canva Sans Medium"/>
                <a:cs typeface="Canva Sans Medium"/>
                <a:sym typeface="Canva Sans Medium"/>
              </a:rPr>
              <a:t>Initial Model Development</a:t>
            </a:r>
            <a:endParaRPr 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1113154" y="4900073"/>
            <a:ext cx="4953023" cy="494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35"/>
              </a:lnSpc>
            </a:pPr>
            <a:r>
              <a:rPr lang="en-US" sz="2950" b="1" dirty="0">
                <a:solidFill>
                  <a:srgbClr val="191919"/>
                </a:solidFill>
                <a:latin typeface="Canva Sans Medium"/>
                <a:cs typeface="Canva Sans Medium"/>
                <a:sym typeface="Canva Sans Medium"/>
              </a:rPr>
              <a:t>Model Design and Optimization</a:t>
            </a:r>
            <a:endParaRPr lang="en-US" sz="2950" b="1" dirty="0">
              <a:solidFill>
                <a:srgbClr val="191919"/>
              </a:solidFill>
              <a:latin typeface="Canva Sans Medium"/>
              <a:cs typeface="Canva Sans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80167" y="5961003"/>
            <a:ext cx="3118208" cy="49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5"/>
              </a:lnSpc>
            </a:pPr>
            <a:r>
              <a:rPr lang="en-US" sz="2950" b="1" dirty="0">
                <a:solidFill>
                  <a:srgbClr val="191919"/>
                </a:solidFill>
                <a:latin typeface="Canva Sans Medium"/>
                <a:cs typeface="Canva Sans Medium"/>
                <a:sym typeface="Canva Sans Medium"/>
              </a:rPr>
              <a:t>Dashboard Setup </a:t>
            </a:r>
            <a:endParaRPr lang="en-US" dirty="0"/>
          </a:p>
        </p:txBody>
      </p:sp>
      <p:sp>
        <p:nvSpPr>
          <p:cNvPr id="15" name="TextBox 15"/>
          <p:cNvSpPr txBox="1"/>
          <p:nvPr/>
        </p:nvSpPr>
        <p:spPr>
          <a:xfrm>
            <a:off x="233" y="6961777"/>
            <a:ext cx="7434536" cy="1019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35"/>
              </a:lnSpc>
            </a:pPr>
            <a:r>
              <a:rPr lang="en-US" sz="2950" b="1" dirty="0">
                <a:solidFill>
                  <a:srgbClr val="191919"/>
                </a:solidFill>
                <a:latin typeface="Canva Sans Medium"/>
                <a:cs typeface="Canva Sans Medium"/>
                <a:sym typeface="Canva Sans Medium"/>
              </a:rPr>
              <a:t>Prototype Demonstration and 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nva Sans Medium"/>
            </a:endParaRPr>
          </a:p>
          <a:p>
            <a:pPr algn="ctr">
              <a:lnSpc>
                <a:spcPts val="4135"/>
              </a:lnSpc>
            </a:pPr>
            <a:r>
              <a:rPr lang="en-US" sz="2950" b="1" dirty="0">
                <a:solidFill>
                  <a:srgbClr val="191919"/>
                </a:solidFill>
                <a:latin typeface="Canva Sans Medium"/>
                <a:cs typeface="Canva Sans Medium"/>
                <a:sym typeface="Canva Sans Medium"/>
              </a:rPr>
              <a:t>Midterm Review</a:t>
            </a:r>
            <a:endParaRPr lang="en-US">
              <a:ea typeface="Calibri"/>
              <a:cs typeface="Calibri"/>
            </a:endParaRPr>
          </a:p>
        </p:txBody>
      </p:sp>
      <p:grpSp>
        <p:nvGrpSpPr>
          <p:cNvPr id="18" name="Group 18"/>
          <p:cNvGrpSpPr/>
          <p:nvPr/>
        </p:nvGrpSpPr>
        <p:grpSpPr>
          <a:xfrm rot="-5400000">
            <a:off x="7414903" y="1917845"/>
            <a:ext cx="654200" cy="2305339"/>
            <a:chOff x="0" y="0"/>
            <a:chExt cx="246517" cy="8687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46517" cy="868702"/>
            </a:xfrm>
            <a:custGeom>
              <a:avLst/>
              <a:gdLst/>
              <a:ahLst/>
              <a:cxnLst/>
              <a:rect l="l" t="t" r="r" b="b"/>
              <a:pathLst>
                <a:path w="246517" h="868702">
                  <a:moveTo>
                    <a:pt x="0" y="0"/>
                  </a:moveTo>
                  <a:lnTo>
                    <a:pt x="246517" y="0"/>
                  </a:lnTo>
                  <a:lnTo>
                    <a:pt x="246517" y="868702"/>
                  </a:lnTo>
                  <a:lnTo>
                    <a:pt x="0" y="868702"/>
                  </a:lnTo>
                  <a:close/>
                </a:path>
              </a:pathLst>
            </a:custGeom>
            <a:solidFill>
              <a:srgbClr val="4D4D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K" sz="2531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46517" cy="916327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 sz="2531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008495" y="370402"/>
            <a:ext cx="12172950" cy="933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6400" b="1" spc="-359">
                <a:solidFill>
                  <a:srgbClr val="000000"/>
                </a:solidFill>
                <a:latin typeface="DM Serif Display" pitchFamily="2" charset="0"/>
                <a:ea typeface="Telegraf Bold"/>
                <a:cs typeface="Telegraf Bold"/>
                <a:sym typeface="Telegraf Bold"/>
              </a:rPr>
              <a:t>MID TERM GOALS</a:t>
            </a:r>
          </a:p>
        </p:txBody>
      </p:sp>
      <p:grpSp>
        <p:nvGrpSpPr>
          <p:cNvPr id="22" name="Group 22"/>
          <p:cNvGrpSpPr/>
          <p:nvPr/>
        </p:nvGrpSpPr>
        <p:grpSpPr>
          <a:xfrm rot="-5400000">
            <a:off x="8477867" y="2917050"/>
            <a:ext cx="654200" cy="2398715"/>
            <a:chOff x="0" y="0"/>
            <a:chExt cx="246517" cy="90388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46517" cy="903889"/>
            </a:xfrm>
            <a:custGeom>
              <a:avLst/>
              <a:gdLst/>
              <a:ahLst/>
              <a:cxnLst/>
              <a:rect l="l" t="t" r="r" b="b"/>
              <a:pathLst>
                <a:path w="246517" h="903889">
                  <a:moveTo>
                    <a:pt x="0" y="0"/>
                  </a:moveTo>
                  <a:lnTo>
                    <a:pt x="246517" y="0"/>
                  </a:lnTo>
                  <a:lnTo>
                    <a:pt x="246517" y="903889"/>
                  </a:lnTo>
                  <a:lnTo>
                    <a:pt x="0" y="903889"/>
                  </a:lnTo>
                  <a:close/>
                </a:path>
              </a:pathLst>
            </a:custGeom>
            <a:solidFill>
              <a:srgbClr val="4D4D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K" sz="2531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246517" cy="951514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 sz="2531"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9587521" y="3962943"/>
            <a:ext cx="654200" cy="2398715"/>
            <a:chOff x="0" y="0"/>
            <a:chExt cx="246517" cy="90388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46517" cy="903889"/>
            </a:xfrm>
            <a:custGeom>
              <a:avLst/>
              <a:gdLst/>
              <a:ahLst/>
              <a:cxnLst/>
              <a:rect l="l" t="t" r="r" b="b"/>
              <a:pathLst>
                <a:path w="246517" h="903889">
                  <a:moveTo>
                    <a:pt x="0" y="0"/>
                  </a:moveTo>
                  <a:lnTo>
                    <a:pt x="246517" y="0"/>
                  </a:lnTo>
                  <a:lnTo>
                    <a:pt x="246517" y="903889"/>
                  </a:lnTo>
                  <a:lnTo>
                    <a:pt x="0" y="903889"/>
                  </a:lnTo>
                  <a:close/>
                </a:path>
              </a:pathLst>
            </a:custGeom>
            <a:solidFill>
              <a:srgbClr val="4D4D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K" sz="2531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246517" cy="951514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 sz="2531"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697174" y="5008834"/>
            <a:ext cx="654200" cy="2398715"/>
            <a:chOff x="0" y="0"/>
            <a:chExt cx="246517" cy="90388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46517" cy="903889"/>
            </a:xfrm>
            <a:custGeom>
              <a:avLst/>
              <a:gdLst/>
              <a:ahLst/>
              <a:cxnLst/>
              <a:rect l="l" t="t" r="r" b="b"/>
              <a:pathLst>
                <a:path w="246517" h="903889">
                  <a:moveTo>
                    <a:pt x="0" y="0"/>
                  </a:moveTo>
                  <a:lnTo>
                    <a:pt x="246517" y="0"/>
                  </a:lnTo>
                  <a:lnTo>
                    <a:pt x="246517" y="903889"/>
                  </a:lnTo>
                  <a:lnTo>
                    <a:pt x="0" y="903889"/>
                  </a:lnTo>
                  <a:close/>
                </a:path>
              </a:pathLst>
            </a:custGeom>
            <a:solidFill>
              <a:srgbClr val="4D4D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K" sz="2531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246517" cy="951514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 sz="2531"/>
            </a:p>
          </p:txBody>
        </p:sp>
      </p:grpSp>
      <p:grpSp>
        <p:nvGrpSpPr>
          <p:cNvPr id="31" name="Group 31"/>
          <p:cNvGrpSpPr/>
          <p:nvPr/>
        </p:nvGrpSpPr>
        <p:grpSpPr>
          <a:xfrm rot="16200000">
            <a:off x="12258011" y="5678740"/>
            <a:ext cx="533886" cy="3090531"/>
            <a:chOff x="0" y="0"/>
            <a:chExt cx="246517" cy="90388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46517" cy="903889"/>
            </a:xfrm>
            <a:custGeom>
              <a:avLst/>
              <a:gdLst/>
              <a:ahLst/>
              <a:cxnLst/>
              <a:rect l="l" t="t" r="r" b="b"/>
              <a:pathLst>
                <a:path w="246517" h="903889">
                  <a:moveTo>
                    <a:pt x="0" y="0"/>
                  </a:moveTo>
                  <a:lnTo>
                    <a:pt x="246517" y="0"/>
                  </a:lnTo>
                  <a:lnTo>
                    <a:pt x="246517" y="903889"/>
                  </a:lnTo>
                  <a:lnTo>
                    <a:pt x="0" y="903889"/>
                  </a:lnTo>
                  <a:close/>
                </a:path>
              </a:pathLst>
            </a:custGeom>
            <a:solidFill>
              <a:srgbClr val="4D4D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K" sz="2531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246517" cy="951514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 sz="2531"/>
            </a:p>
          </p:txBody>
        </p:sp>
      </p:grp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72555" y="1509021"/>
            <a:ext cx="16774242" cy="686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[1] K. Kostas, "Anomaly Detection in Networks Using Machine Learning," Research</a:t>
            </a:r>
          </a:p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Proposal, 23 Mar 2018, 2018.</a:t>
            </a:r>
          </a:p>
          <a:p>
            <a:pPr algn="l">
              <a:lnSpc>
                <a:spcPts val="4549"/>
              </a:lnSpc>
            </a:pPr>
            <a:endParaRPr lang="en-US" sz="3249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[2] “Internet Growth Statistics,” Miniwatts Marketing Group, 2 Mar 2018. </a:t>
            </a:r>
          </a:p>
          <a:p>
            <a:pPr algn="l">
              <a:lnSpc>
                <a:spcPts val="4549"/>
              </a:lnSpc>
            </a:pPr>
            <a:endParaRPr lang="en-US" sz="3249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[3]ControlD, “Malware Statistics and Trends,” </a:t>
            </a:r>
          </a:p>
          <a:p>
            <a:pPr algn="l">
              <a:lnSpc>
                <a:spcPts val="4549"/>
              </a:lnSpc>
            </a:pPr>
            <a:endParaRPr lang="en-US" sz="3249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[4]SQ Magazine, “AI Cyber Attacks Statistics: Polymorphic Malware Growth,” </a:t>
            </a:r>
          </a:p>
          <a:p>
            <a:pPr algn="l">
              <a:lnSpc>
                <a:spcPts val="4549"/>
              </a:lnSpc>
            </a:pPr>
            <a:endParaRPr lang="en-US" sz="3249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549"/>
              </a:lnSpc>
            </a:pPr>
            <a:r>
              <a:rPr lang="en-US" sz="324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[5]KnowBe4, “New KnowBe4 Report Reveals a Spike in Ransomware Payloads and AI-Powered Polymorphic Phishing Campaigns” </a:t>
            </a:r>
          </a:p>
          <a:p>
            <a:pPr algn="l">
              <a:lnSpc>
                <a:spcPts val="4549"/>
              </a:lnSpc>
            </a:pPr>
            <a:endParaRPr lang="en-US" sz="3249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78607" y="151597"/>
            <a:ext cx="4540634" cy="1094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References</a:t>
            </a: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962025"/>
            <a:ext cx="16230600" cy="8757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1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63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[6] S. T. Thirimanne et al., “Deep neural network based real-time intrusion detection system,” SN Comput. Sci., vol. 3, no. 2, art. 145, 2022.</a:t>
            </a:r>
          </a:p>
          <a:p>
            <a:pPr algn="l">
              <a:lnSpc>
                <a:spcPts val="3691"/>
              </a:lnSpc>
              <a:spcBef>
                <a:spcPct val="0"/>
              </a:spcBef>
            </a:pPr>
            <a:endParaRPr lang="en-US" sz="2636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63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[7] M. A. Talukder et al., “A dependable hybrid machine learning model for network intrusion detection,” J. Inf. Sec. Appl., vol. 72, p. 103405, 2023, arXiv:2212.04546.</a:t>
            </a:r>
          </a:p>
          <a:p>
            <a:pPr algn="l">
              <a:lnSpc>
                <a:spcPts val="3691"/>
              </a:lnSpc>
              <a:spcBef>
                <a:spcPct val="0"/>
              </a:spcBef>
            </a:pPr>
            <a:endParaRPr lang="en-US" sz="2636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63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[8] K. Potter and R. Shad, “Real-time network intrusion detection system using deep learning,” EasyChair Preprint, no. 14016, 2024.</a:t>
            </a:r>
          </a:p>
          <a:p>
            <a:pPr algn="l">
              <a:lnSpc>
                <a:spcPts val="3691"/>
              </a:lnSpc>
              <a:spcBef>
                <a:spcPct val="0"/>
              </a:spcBef>
            </a:pPr>
            <a:endParaRPr lang="en-US" sz="2636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63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[9] K. P. Kumar et al., “network based intrusion detection system using machine learning,” IJSREM, May 2025.</a:t>
            </a:r>
          </a:p>
          <a:p>
            <a:pPr algn="l">
              <a:lnSpc>
                <a:spcPts val="3691"/>
              </a:lnSpc>
              <a:spcBef>
                <a:spcPct val="0"/>
              </a:spcBef>
            </a:pPr>
            <a:endParaRPr lang="en-US" sz="2636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63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[10] I. Sharafaldin, A. H. Lashkari, and A. Ghorbani, “Toward generating a new intrusion detection dataset,” ICISSP, 2018. (CICIDS2017).</a:t>
            </a:r>
          </a:p>
          <a:p>
            <a:pPr algn="l">
              <a:lnSpc>
                <a:spcPts val="3691"/>
              </a:lnSpc>
              <a:spcBef>
                <a:spcPct val="0"/>
              </a:spcBef>
            </a:pPr>
            <a:endParaRPr lang="en-US" sz="2636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691"/>
              </a:lnSpc>
              <a:spcBef>
                <a:spcPct val="0"/>
              </a:spcBef>
            </a:pPr>
            <a:r>
              <a:rPr lang="en-US" sz="263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[11] N. Moustafa and J. Slay, “UNSW-NB15: ”A comprehensive data set for network intrusion detection systems,” MilCIS, 2015.</a:t>
            </a:r>
          </a:p>
          <a:p>
            <a:pPr algn="ctr">
              <a:lnSpc>
                <a:spcPts val="3691"/>
              </a:lnSpc>
              <a:spcBef>
                <a:spcPct val="0"/>
              </a:spcBef>
            </a:pPr>
            <a:endParaRPr lang="en-US" sz="2636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485814" y="2762204"/>
            <a:ext cx="9316373" cy="245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sz="144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80543" y="5328331"/>
            <a:ext cx="9926914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24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FOR LISTENING.</a:t>
            </a: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182547">
            <a:off x="10249722" y="372682"/>
            <a:ext cx="4215045" cy="2383416"/>
          </a:xfrm>
          <a:custGeom>
            <a:avLst/>
            <a:gdLst/>
            <a:ahLst/>
            <a:cxnLst/>
            <a:rect l="l" t="t" r="r" b="b"/>
            <a:pathLst>
              <a:path w="4215045" h="2383416">
                <a:moveTo>
                  <a:pt x="0" y="0"/>
                </a:moveTo>
                <a:lnTo>
                  <a:pt x="4215045" y="0"/>
                </a:lnTo>
                <a:lnTo>
                  <a:pt x="4215045" y="2383416"/>
                </a:lnTo>
                <a:lnTo>
                  <a:pt x="0" y="2383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TextBox 4"/>
          <p:cNvSpPr txBox="1"/>
          <p:nvPr/>
        </p:nvSpPr>
        <p:spPr>
          <a:xfrm>
            <a:off x="1873731" y="6535176"/>
            <a:ext cx="14540537" cy="19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Can you guess the surge in the number of internet users each year?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0A6CE-9CDD-5B2F-DA7D-8EAC16FA7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1444074"/>
            <a:ext cx="5098722" cy="509872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5460" y="5345238"/>
            <a:ext cx="6584012" cy="4727434"/>
          </a:xfrm>
          <a:custGeom>
            <a:avLst/>
            <a:gdLst/>
            <a:ahLst/>
            <a:cxnLst/>
            <a:rect l="l" t="t" r="r" b="b"/>
            <a:pathLst>
              <a:path w="9551263" h="7055347">
                <a:moveTo>
                  <a:pt x="0" y="0"/>
                </a:moveTo>
                <a:lnTo>
                  <a:pt x="9551263" y="0"/>
                </a:lnTo>
                <a:lnTo>
                  <a:pt x="9551263" y="7055347"/>
                </a:lnTo>
                <a:lnTo>
                  <a:pt x="0" y="7055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5" b="-615"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/>
          <p:nvPr/>
        </p:nvGrpSpPr>
        <p:grpSpPr>
          <a:xfrm>
            <a:off x="8410140" y="2187796"/>
            <a:ext cx="909958" cy="927643"/>
            <a:chOff x="0" y="-15797"/>
            <a:chExt cx="812800" cy="828597"/>
          </a:xfrm>
        </p:grpSpPr>
        <p:sp>
          <p:nvSpPr>
            <p:cNvPr id="4" name="Freeform 4"/>
            <p:cNvSpPr/>
            <p:nvPr/>
          </p:nvSpPr>
          <p:spPr>
            <a:xfrm>
              <a:off x="0" y="-15797"/>
              <a:ext cx="812800" cy="8285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511966" y="2184310"/>
            <a:ext cx="7277650" cy="1115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Global cyber threats are increasing yearly by 25–30% (ENISA/Verizon reports).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46853" y="2296106"/>
            <a:ext cx="817023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20"/>
              </a:lnSpc>
            </a:pPr>
            <a:r>
              <a:rPr lang="en-US" sz="3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390857" y="4577655"/>
            <a:ext cx="927643" cy="2780769"/>
            <a:chOff x="-65888" y="-1699907"/>
            <a:chExt cx="812800" cy="2436507"/>
          </a:xfrm>
        </p:grpSpPr>
        <p:sp>
          <p:nvSpPr>
            <p:cNvPr id="9" name="Freeform 9"/>
            <p:cNvSpPr/>
            <p:nvPr/>
          </p:nvSpPr>
          <p:spPr>
            <a:xfrm>
              <a:off x="-65888" y="-1699907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481887" y="4270485"/>
            <a:ext cx="8115850" cy="1706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67"/>
              </a:lnSpc>
            </a:pPr>
            <a:r>
              <a:rPr lang="en-US" sz="28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Studies show that there is a magnificent increase of 70%-76% increase in polymorphic attacks last year.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29664" y="4719231"/>
            <a:ext cx="832902" cy="627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19"/>
              </a:lnSpc>
            </a:pPr>
            <a:r>
              <a:rPr lang="en-US" sz="3262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69862" y="9889199"/>
            <a:ext cx="1631160" cy="397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24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[3][4][5]</a:t>
            </a:r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8E13D972-2DFC-BAC8-F1B7-E639D6A3A320}"/>
              </a:ext>
            </a:extLst>
          </p:cNvPr>
          <p:cNvSpPr/>
          <p:nvPr/>
        </p:nvSpPr>
        <p:spPr>
          <a:xfrm>
            <a:off x="420810" y="453980"/>
            <a:ext cx="7277650" cy="4285250"/>
          </a:xfrm>
          <a:custGeom>
            <a:avLst/>
            <a:gdLst/>
            <a:ahLst/>
            <a:cxnLst/>
            <a:rect l="l" t="t" r="r" b="b"/>
            <a:pathLst>
              <a:path w="13024654" h="6821663">
                <a:moveTo>
                  <a:pt x="0" y="0"/>
                </a:moveTo>
                <a:lnTo>
                  <a:pt x="13024654" y="0"/>
                </a:lnTo>
                <a:lnTo>
                  <a:pt x="13024654" y="6821663"/>
                </a:lnTo>
                <a:lnTo>
                  <a:pt x="0" y="6821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E1253766-EF9D-61EF-D09E-64D2838751E1}"/>
              </a:ext>
            </a:extLst>
          </p:cNvPr>
          <p:cNvSpPr txBox="1"/>
          <p:nvPr/>
        </p:nvSpPr>
        <p:spPr>
          <a:xfrm>
            <a:off x="8556458" y="458203"/>
            <a:ext cx="4457700" cy="1106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Background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78A24D74-6D1A-5F41-4873-AD71FCB8601D}"/>
              </a:ext>
            </a:extLst>
          </p:cNvPr>
          <p:cNvSpPr txBox="1"/>
          <p:nvPr/>
        </p:nvSpPr>
        <p:spPr>
          <a:xfrm>
            <a:off x="-836" y="4746182"/>
            <a:ext cx="8617430" cy="388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pc="240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https://</a:t>
            </a:r>
            <a:r>
              <a:rPr lang="en-US" spc="240" err="1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www.demandsage.com</a:t>
            </a:r>
            <a:r>
              <a:rPr lang="en-US" spc="240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/internet-user-statistics/</a:t>
            </a:r>
            <a:endParaRPr lang="en-US" spc="240">
              <a:solidFill>
                <a:srgbClr val="000000"/>
              </a:solidFill>
              <a:latin typeface="Tex Gyre Bonum"/>
              <a:ea typeface="Tex Gyre Bonum"/>
              <a:cs typeface="Tex Gyre Bonum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5F6535-FF09-D23C-1711-C0712C660081}"/>
              </a:ext>
            </a:extLst>
          </p:cNvPr>
          <p:cNvSpPr txBox="1"/>
          <p:nvPr/>
        </p:nvSpPr>
        <p:spPr>
          <a:xfrm>
            <a:off x="11677338" y="7225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K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5B2348-B60D-BB5B-9424-3DB653C4091E}"/>
              </a:ext>
            </a:extLst>
          </p:cNvPr>
          <p:cNvSpPr txBox="1"/>
          <p:nvPr/>
        </p:nvSpPr>
        <p:spPr>
          <a:xfrm>
            <a:off x="14330597" y="80946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K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  <p:bldP spid="11" grpId="0"/>
      <p:bldP spid="12" grpId="0"/>
      <p:bldP spid="14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9694773" y="1295511"/>
            <a:ext cx="886563" cy="9209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52649" y="3000500"/>
            <a:ext cx="886562" cy="91601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59"/>
              </a:lnSpc>
            </a:pPr>
            <a:endParaRPr/>
          </a:p>
        </p:txBody>
      </p:sp>
      <p:grpSp>
        <p:nvGrpSpPr>
          <p:cNvPr id="9" name="Group 9"/>
          <p:cNvGrpSpPr/>
          <p:nvPr/>
        </p:nvGrpSpPr>
        <p:grpSpPr>
          <a:xfrm>
            <a:off x="9650354" y="4726476"/>
            <a:ext cx="988857" cy="1010200"/>
            <a:chOff x="-1" y="-47822"/>
            <a:chExt cx="802112" cy="819425"/>
          </a:xfrm>
        </p:grpSpPr>
        <p:sp>
          <p:nvSpPr>
            <p:cNvPr id="10" name="Freeform 10"/>
            <p:cNvSpPr/>
            <p:nvPr/>
          </p:nvSpPr>
          <p:spPr>
            <a:xfrm>
              <a:off x="-1" y="1"/>
              <a:ext cx="802112" cy="771602"/>
            </a:xfrm>
            <a:custGeom>
              <a:avLst/>
              <a:gdLst/>
              <a:ahLst/>
              <a:cxnLst/>
              <a:rect l="l" t="t" r="r" b="b"/>
              <a:pathLst>
                <a:path w="885091" h="855879">
                  <a:moveTo>
                    <a:pt x="442545" y="0"/>
                  </a:moveTo>
                  <a:cubicBezTo>
                    <a:pt x="198134" y="0"/>
                    <a:pt x="0" y="191595"/>
                    <a:pt x="0" y="427939"/>
                  </a:cubicBezTo>
                  <a:cubicBezTo>
                    <a:pt x="0" y="664284"/>
                    <a:pt x="198134" y="855879"/>
                    <a:pt x="442545" y="855879"/>
                  </a:cubicBezTo>
                  <a:cubicBezTo>
                    <a:pt x="686956" y="855879"/>
                    <a:pt x="885091" y="664284"/>
                    <a:pt x="885091" y="427939"/>
                  </a:cubicBezTo>
                  <a:cubicBezTo>
                    <a:pt x="885091" y="191595"/>
                    <a:pt x="686956" y="0"/>
                    <a:pt x="4425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7517" y="-47822"/>
              <a:ext cx="719136" cy="771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</a:pPr>
              <a:r>
                <a:rPr lang="en-US" sz="3699" b="1" spc="369">
                  <a:solidFill>
                    <a:srgbClr val="14131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3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694773" y="6921877"/>
            <a:ext cx="886562" cy="95124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5179"/>
              </a:lnSpc>
            </a:pPr>
            <a:r>
              <a:rPr lang="en-US" sz="3699" b="1" spc="369">
                <a:solidFill>
                  <a:srgbClr val="14131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</a:t>
            </a:r>
          </a:p>
        </p:txBody>
      </p:sp>
      <p:sp>
        <p:nvSpPr>
          <p:cNvPr id="15" name="Freeform 15"/>
          <p:cNvSpPr/>
          <p:nvPr/>
        </p:nvSpPr>
        <p:spPr>
          <a:xfrm>
            <a:off x="0" y="0"/>
            <a:ext cx="9440077" cy="10287000"/>
          </a:xfrm>
          <a:custGeom>
            <a:avLst/>
            <a:gdLst/>
            <a:ahLst/>
            <a:cxnLst/>
            <a:rect l="l" t="t" r="r" b="b"/>
            <a:pathLst>
              <a:path w="9440077" h="9498894">
                <a:moveTo>
                  <a:pt x="0" y="0"/>
                </a:moveTo>
                <a:lnTo>
                  <a:pt x="9440077" y="0"/>
                </a:lnTo>
                <a:lnTo>
                  <a:pt x="9440077" y="9498894"/>
                </a:lnTo>
                <a:lnTo>
                  <a:pt x="0" y="9498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4" r="-154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6" name="TextBox 16"/>
          <p:cNvSpPr txBox="1"/>
          <p:nvPr/>
        </p:nvSpPr>
        <p:spPr>
          <a:xfrm>
            <a:off x="10838475" y="1202248"/>
            <a:ext cx="6806983" cy="1064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80"/>
              </a:lnSpc>
            </a:pPr>
            <a:r>
              <a:rPr lang="en-US" sz="273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Traditional IDS tools rely on signatures and fail against evolving attack patterns.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95749" y="1362250"/>
            <a:ext cx="684609" cy="706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48"/>
              </a:lnSpc>
            </a:pPr>
            <a:r>
              <a:rPr lang="en-US" sz="3717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10569" y="2927752"/>
            <a:ext cx="684609" cy="706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48"/>
              </a:lnSpc>
            </a:pPr>
            <a:r>
              <a:rPr lang="en-US" sz="3717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53628" y="78025"/>
            <a:ext cx="5767372" cy="1106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spc="63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MOTIVATION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38475" y="2569757"/>
            <a:ext cx="6806983" cy="163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80"/>
              </a:lnSpc>
            </a:pPr>
            <a:r>
              <a:rPr lang="en-US" sz="273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Critical infrastructures (banking, telecom, healthcare) are highly exposed to cyber threats.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38475" y="6598023"/>
            <a:ext cx="6806983" cy="161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80"/>
              </a:lnSpc>
            </a:pPr>
            <a:r>
              <a:rPr lang="en-US" sz="273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There is a need for adaptive, ML-driven monitoring systems that evolve with threats.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38475" y="4583890"/>
            <a:ext cx="6806983" cy="161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80"/>
              </a:lnSpc>
            </a:pPr>
            <a:r>
              <a:rPr lang="en-US" sz="273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Delayed detection directly increases breach cost AND reduces trust in security controls.</a:t>
            </a:r>
          </a:p>
        </p:txBody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id="{F164942A-83B7-C933-0448-C8488341466D}"/>
              </a:ext>
            </a:extLst>
          </p:cNvPr>
          <p:cNvSpPr/>
          <p:nvPr/>
        </p:nvSpPr>
        <p:spPr>
          <a:xfrm>
            <a:off x="9650354" y="6934292"/>
            <a:ext cx="988857" cy="951243"/>
          </a:xfrm>
          <a:custGeom>
            <a:avLst/>
            <a:gdLst/>
            <a:ahLst/>
            <a:cxnLst/>
            <a:rect l="l" t="t" r="r" b="b"/>
            <a:pathLst>
              <a:path w="885091" h="855879">
                <a:moveTo>
                  <a:pt x="442545" y="0"/>
                </a:moveTo>
                <a:cubicBezTo>
                  <a:pt x="198134" y="0"/>
                  <a:pt x="0" y="191595"/>
                  <a:pt x="0" y="427939"/>
                </a:cubicBezTo>
                <a:cubicBezTo>
                  <a:pt x="0" y="664284"/>
                  <a:pt x="198134" y="855879"/>
                  <a:pt x="442545" y="855879"/>
                </a:cubicBezTo>
                <a:cubicBezTo>
                  <a:pt x="686956" y="855879"/>
                  <a:pt x="885091" y="664284"/>
                  <a:pt x="885091" y="427939"/>
                </a:cubicBezTo>
                <a:cubicBezTo>
                  <a:pt x="885091" y="191595"/>
                  <a:pt x="686956" y="0"/>
                  <a:pt x="44254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PK"/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CAB5F60B-6CC0-8637-942F-5CBD7E7415F9}"/>
              </a:ext>
            </a:extLst>
          </p:cNvPr>
          <p:cNvSpPr/>
          <p:nvPr/>
        </p:nvSpPr>
        <p:spPr>
          <a:xfrm>
            <a:off x="9620374" y="2877133"/>
            <a:ext cx="988857" cy="959008"/>
          </a:xfrm>
          <a:custGeom>
            <a:avLst/>
            <a:gdLst/>
            <a:ahLst/>
            <a:cxnLst/>
            <a:rect l="l" t="t" r="r" b="b"/>
            <a:pathLst>
              <a:path w="885091" h="855879">
                <a:moveTo>
                  <a:pt x="442545" y="0"/>
                </a:moveTo>
                <a:cubicBezTo>
                  <a:pt x="198134" y="0"/>
                  <a:pt x="0" y="191595"/>
                  <a:pt x="0" y="427939"/>
                </a:cubicBezTo>
                <a:cubicBezTo>
                  <a:pt x="0" y="664284"/>
                  <a:pt x="198134" y="855879"/>
                  <a:pt x="442545" y="855879"/>
                </a:cubicBezTo>
                <a:cubicBezTo>
                  <a:pt x="686956" y="855879"/>
                  <a:pt x="885091" y="664284"/>
                  <a:pt x="885091" y="427939"/>
                </a:cubicBezTo>
                <a:cubicBezTo>
                  <a:pt x="885091" y="191595"/>
                  <a:pt x="686956" y="0"/>
                  <a:pt x="44254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PK"/>
          </a:p>
        </p:txBody>
      </p:sp>
      <p:sp>
        <p:nvSpPr>
          <p:cNvPr id="31" name="Freeform 10">
            <a:extLst>
              <a:ext uri="{FF2B5EF4-FFF2-40B4-BE49-F238E27FC236}">
                <a16:creationId xmlns:a16="http://schemas.microsoft.com/office/drawing/2014/main" id="{FA91B41B-DF59-1C06-91C2-2E4AAF090FAE}"/>
              </a:ext>
            </a:extLst>
          </p:cNvPr>
          <p:cNvSpPr/>
          <p:nvPr/>
        </p:nvSpPr>
        <p:spPr>
          <a:xfrm>
            <a:off x="9667216" y="1323199"/>
            <a:ext cx="988857" cy="951243"/>
          </a:xfrm>
          <a:custGeom>
            <a:avLst/>
            <a:gdLst/>
            <a:ahLst/>
            <a:cxnLst/>
            <a:rect l="l" t="t" r="r" b="b"/>
            <a:pathLst>
              <a:path w="885091" h="855879">
                <a:moveTo>
                  <a:pt x="442545" y="0"/>
                </a:moveTo>
                <a:cubicBezTo>
                  <a:pt x="198134" y="0"/>
                  <a:pt x="0" y="191595"/>
                  <a:pt x="0" y="427939"/>
                </a:cubicBezTo>
                <a:cubicBezTo>
                  <a:pt x="0" y="664284"/>
                  <a:pt x="198134" y="855879"/>
                  <a:pt x="442545" y="855879"/>
                </a:cubicBezTo>
                <a:cubicBezTo>
                  <a:pt x="686956" y="855879"/>
                  <a:pt x="885091" y="664284"/>
                  <a:pt x="885091" y="427939"/>
                </a:cubicBezTo>
                <a:cubicBezTo>
                  <a:pt x="885091" y="191595"/>
                  <a:pt x="686956" y="0"/>
                  <a:pt x="44254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PK"/>
          </a:p>
        </p:txBody>
      </p:sp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4" grpId="0"/>
      <p:bldP spid="15" grpId="0" animBg="1"/>
      <p:bldP spid="16" grpId="0"/>
      <p:bldP spid="17" grpId="0"/>
      <p:bldP spid="18" grpId="0"/>
      <p:bldP spid="20" grpId="0"/>
      <p:bldP spid="21" grpId="0"/>
      <p:bldP spid="22" grpId="0"/>
      <p:bldP spid="26" grpId="0" animBg="1"/>
      <p:bldP spid="29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10266" y="428942"/>
            <a:ext cx="7217081" cy="1085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Problem Statement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9483" y="1652708"/>
            <a:ext cx="16549034" cy="527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7"/>
              </a:lnSpc>
            </a:pPr>
            <a:r>
              <a:rPr lang="en-US" sz="3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We aim to overcome the limitations of traditional intrusion detection systems such :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69483" y="3105166"/>
            <a:ext cx="1091154" cy="1057206"/>
            <a:chOff x="0" y="0"/>
            <a:chExt cx="838899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8899" cy="812800"/>
            </a:xfrm>
            <a:custGeom>
              <a:avLst/>
              <a:gdLst/>
              <a:ahLst/>
              <a:cxnLst/>
              <a:rect l="l" t="t" r="r" b="b"/>
              <a:pathLst>
                <a:path w="838899" h="812800">
                  <a:moveTo>
                    <a:pt x="419450" y="0"/>
                  </a:moveTo>
                  <a:cubicBezTo>
                    <a:pt x="187794" y="0"/>
                    <a:pt x="0" y="181951"/>
                    <a:pt x="0" y="406400"/>
                  </a:cubicBezTo>
                  <a:cubicBezTo>
                    <a:pt x="0" y="630849"/>
                    <a:pt x="187794" y="812800"/>
                    <a:pt x="419450" y="812800"/>
                  </a:cubicBezTo>
                  <a:cubicBezTo>
                    <a:pt x="651105" y="812800"/>
                    <a:pt x="838899" y="630849"/>
                    <a:pt x="838899" y="406400"/>
                  </a:cubicBezTo>
                  <a:cubicBezTo>
                    <a:pt x="838899" y="181951"/>
                    <a:pt x="651105" y="0"/>
                    <a:pt x="4194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8647" y="28575"/>
              <a:ext cx="681606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7362" y="4748438"/>
            <a:ext cx="1091154" cy="1055141"/>
            <a:chOff x="0" y="0"/>
            <a:chExt cx="885091" cy="8558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5091" cy="855879"/>
            </a:xfrm>
            <a:custGeom>
              <a:avLst/>
              <a:gdLst/>
              <a:ahLst/>
              <a:cxnLst/>
              <a:rect l="l" t="t" r="r" b="b"/>
              <a:pathLst>
                <a:path w="885091" h="855879">
                  <a:moveTo>
                    <a:pt x="442545" y="0"/>
                  </a:moveTo>
                  <a:cubicBezTo>
                    <a:pt x="198134" y="0"/>
                    <a:pt x="0" y="191595"/>
                    <a:pt x="0" y="427939"/>
                  </a:cubicBezTo>
                  <a:cubicBezTo>
                    <a:pt x="0" y="664284"/>
                    <a:pt x="198134" y="855879"/>
                    <a:pt x="442545" y="855879"/>
                  </a:cubicBezTo>
                  <a:cubicBezTo>
                    <a:pt x="686956" y="855879"/>
                    <a:pt x="885091" y="664284"/>
                    <a:pt x="885091" y="427939"/>
                  </a:cubicBezTo>
                  <a:cubicBezTo>
                    <a:pt x="885091" y="191595"/>
                    <a:pt x="686956" y="0"/>
                    <a:pt x="4425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2977" y="32614"/>
              <a:ext cx="719136" cy="7430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7362" y="6632254"/>
            <a:ext cx="1091154" cy="1055141"/>
            <a:chOff x="0" y="0"/>
            <a:chExt cx="885091" cy="85587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85091" cy="855879"/>
            </a:xfrm>
            <a:custGeom>
              <a:avLst/>
              <a:gdLst/>
              <a:ahLst/>
              <a:cxnLst/>
              <a:rect l="l" t="t" r="r" b="b"/>
              <a:pathLst>
                <a:path w="885091" h="855879">
                  <a:moveTo>
                    <a:pt x="442545" y="0"/>
                  </a:moveTo>
                  <a:cubicBezTo>
                    <a:pt x="198134" y="0"/>
                    <a:pt x="0" y="191595"/>
                    <a:pt x="0" y="427939"/>
                  </a:cubicBezTo>
                  <a:cubicBezTo>
                    <a:pt x="0" y="664284"/>
                    <a:pt x="198134" y="855879"/>
                    <a:pt x="442545" y="855879"/>
                  </a:cubicBezTo>
                  <a:cubicBezTo>
                    <a:pt x="686956" y="855879"/>
                    <a:pt x="885091" y="664284"/>
                    <a:pt x="885091" y="427939"/>
                  </a:cubicBezTo>
                  <a:cubicBezTo>
                    <a:pt x="885091" y="191595"/>
                    <a:pt x="686956" y="0"/>
                    <a:pt x="4425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2977" y="4039"/>
              <a:ext cx="719136" cy="771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</a:pPr>
              <a:r>
                <a:rPr lang="en-US" sz="3699" b="1" spc="369">
                  <a:solidFill>
                    <a:srgbClr val="14131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3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72756" y="3209072"/>
            <a:ext cx="684609" cy="706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48"/>
              </a:lnSpc>
            </a:pPr>
            <a:r>
              <a:rPr lang="en-US" sz="3717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0634" y="4851311"/>
            <a:ext cx="684609" cy="706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48"/>
              </a:lnSpc>
            </a:pPr>
            <a:r>
              <a:rPr lang="en-US" sz="3717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7200" y="3385823"/>
            <a:ext cx="14514247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Static, signature based, can not detect novel attacks.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80505" y="4718099"/>
            <a:ext cx="12546725" cy="1115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Too many incorrect alerts weaken security operation center (SOC) trust and reduce operational efficiency.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80505" y="6554945"/>
            <a:ext cx="11918363" cy="1115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Remain static after deployment, cannot adopt to evolving threat landscape.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36277" y="259851"/>
            <a:ext cx="6112668" cy="1085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Objective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974503" y="1150338"/>
            <a:ext cx="909958" cy="90995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953580" y="3663831"/>
            <a:ext cx="909958" cy="90995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997935" y="5796204"/>
            <a:ext cx="909958" cy="90995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018220" y="8145775"/>
            <a:ext cx="862469" cy="853438"/>
            <a:chOff x="0" y="0"/>
            <a:chExt cx="812800" cy="80428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04289"/>
            </a:xfrm>
            <a:custGeom>
              <a:avLst/>
              <a:gdLst/>
              <a:ahLst/>
              <a:cxnLst/>
              <a:rect l="l" t="t" r="r" b="b"/>
              <a:pathLst>
                <a:path w="812800" h="804289">
                  <a:moveTo>
                    <a:pt x="406400" y="0"/>
                  </a:moveTo>
                  <a:cubicBezTo>
                    <a:pt x="181951" y="0"/>
                    <a:pt x="0" y="180046"/>
                    <a:pt x="0" y="402144"/>
                  </a:cubicBezTo>
                  <a:cubicBezTo>
                    <a:pt x="0" y="624243"/>
                    <a:pt x="181951" y="804289"/>
                    <a:pt x="406400" y="804289"/>
                  </a:cubicBezTo>
                  <a:cubicBezTo>
                    <a:pt x="630849" y="804289"/>
                    <a:pt x="812800" y="624243"/>
                    <a:pt x="812800" y="402144"/>
                  </a:cubicBezTo>
                  <a:cubicBezTo>
                    <a:pt x="812800" y="18004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7777"/>
              <a:ext cx="660400" cy="701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249376" y="838499"/>
            <a:ext cx="10966913" cy="18928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119"/>
              </a:lnSpc>
            </a:pPr>
            <a:r>
              <a:rPr lang="en-US" sz="3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To replace static signature-based model with adaptive ML anomaly detection, so the system evolves as threats evolve.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29261" y="1265079"/>
            <a:ext cx="817023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20"/>
              </a:lnSpc>
            </a:pPr>
            <a:r>
              <a:rPr lang="en-US" sz="3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49376" y="5618087"/>
            <a:ext cx="11172928" cy="1238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19"/>
              </a:lnSpc>
            </a:pPr>
            <a:r>
              <a:rPr lang="en-US" sz="3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To optimize incorrect alerts through better feature engineering and balanced datasets.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18220" y="3741998"/>
            <a:ext cx="817023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20"/>
              </a:lnSpc>
            </a:pPr>
            <a:r>
              <a:rPr lang="en-US" sz="3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31920" y="7909750"/>
            <a:ext cx="11034609" cy="1777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4"/>
              </a:lnSpc>
            </a:pPr>
            <a:r>
              <a:rPr lang="en-US" sz="299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To provide a monitoring dashboard with interpretable results, so enterprises can deploy it across critical infrastructures (banking, telecom, healthcare).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046515" y="5891019"/>
            <a:ext cx="817023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20"/>
              </a:lnSpc>
            </a:pPr>
            <a:r>
              <a:rPr lang="en-US" sz="3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042219" y="8215515"/>
            <a:ext cx="817023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20"/>
              </a:lnSpc>
            </a:pPr>
            <a:r>
              <a:rPr lang="en-US" sz="3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49376" y="3313135"/>
            <a:ext cx="11443716" cy="1928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59"/>
              </a:lnSpc>
            </a:pPr>
            <a:r>
              <a:rPr lang="en-US" sz="322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To minimize delay in detection by designing real-time monitoring, so attacks are avoided before causing damage.</a:t>
            </a:r>
          </a:p>
        </p:txBody>
      </p:sp>
      <p:sp>
        <p:nvSpPr>
          <p:cNvPr id="24" name="Freeform 24"/>
          <p:cNvSpPr/>
          <p:nvPr/>
        </p:nvSpPr>
        <p:spPr>
          <a:xfrm>
            <a:off x="-5676750" y="1938137"/>
            <a:ext cx="11286338" cy="6787585"/>
          </a:xfrm>
          <a:custGeom>
            <a:avLst/>
            <a:gdLst/>
            <a:ahLst/>
            <a:cxnLst/>
            <a:rect l="l" t="t" r="r" b="b"/>
            <a:pathLst>
              <a:path w="11286338" h="6054857">
                <a:moveTo>
                  <a:pt x="0" y="0"/>
                </a:moveTo>
                <a:lnTo>
                  <a:pt x="11286338" y="0"/>
                </a:lnTo>
                <a:lnTo>
                  <a:pt x="11286338" y="6054857"/>
                </a:lnTo>
                <a:lnTo>
                  <a:pt x="0" y="6054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724" b="-464"/>
            </a:stretch>
          </a:blipFill>
        </p:spPr>
        <p:txBody>
          <a:bodyPr/>
          <a:lstStyle/>
          <a:p>
            <a:endParaRPr lang="en-PK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0" y="428942"/>
            <a:ext cx="4049811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Scope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86579" y="1686525"/>
            <a:ext cx="6179582" cy="556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7"/>
              </a:lnSpc>
            </a:pPr>
            <a:r>
              <a:rPr lang="en-US" sz="3219" spc="32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Our work is scoped to: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86578" y="2849770"/>
            <a:ext cx="1091154" cy="1057206"/>
            <a:chOff x="44498" y="12538"/>
            <a:chExt cx="838899" cy="812800"/>
          </a:xfrm>
        </p:grpSpPr>
        <p:sp>
          <p:nvSpPr>
            <p:cNvPr id="6" name="Freeform 6"/>
            <p:cNvSpPr/>
            <p:nvPr/>
          </p:nvSpPr>
          <p:spPr>
            <a:xfrm>
              <a:off x="44498" y="12538"/>
              <a:ext cx="838899" cy="812800"/>
            </a:xfrm>
            <a:custGeom>
              <a:avLst/>
              <a:gdLst/>
              <a:ahLst/>
              <a:cxnLst/>
              <a:rect l="l" t="t" r="r" b="b"/>
              <a:pathLst>
                <a:path w="838899" h="812800">
                  <a:moveTo>
                    <a:pt x="419450" y="0"/>
                  </a:moveTo>
                  <a:cubicBezTo>
                    <a:pt x="187794" y="0"/>
                    <a:pt x="0" y="181951"/>
                    <a:pt x="0" y="406400"/>
                  </a:cubicBezTo>
                  <a:cubicBezTo>
                    <a:pt x="0" y="630849"/>
                    <a:pt x="187794" y="812800"/>
                    <a:pt x="419450" y="812800"/>
                  </a:cubicBezTo>
                  <a:cubicBezTo>
                    <a:pt x="651105" y="812800"/>
                    <a:pt x="838899" y="630849"/>
                    <a:pt x="838899" y="406400"/>
                  </a:cubicBezTo>
                  <a:cubicBezTo>
                    <a:pt x="838899" y="181951"/>
                    <a:pt x="651105" y="0"/>
                    <a:pt x="4194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8647" y="28575"/>
              <a:ext cx="681606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86579" y="4476734"/>
            <a:ext cx="1091154" cy="1055141"/>
            <a:chOff x="0" y="0"/>
            <a:chExt cx="885091" cy="8558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5091" cy="855879"/>
            </a:xfrm>
            <a:custGeom>
              <a:avLst/>
              <a:gdLst/>
              <a:ahLst/>
              <a:cxnLst/>
              <a:rect l="l" t="t" r="r" b="b"/>
              <a:pathLst>
                <a:path w="885091" h="855879">
                  <a:moveTo>
                    <a:pt x="442545" y="0"/>
                  </a:moveTo>
                  <a:cubicBezTo>
                    <a:pt x="198134" y="0"/>
                    <a:pt x="0" y="191595"/>
                    <a:pt x="0" y="427939"/>
                  </a:cubicBezTo>
                  <a:cubicBezTo>
                    <a:pt x="0" y="664284"/>
                    <a:pt x="198134" y="855879"/>
                    <a:pt x="442545" y="855879"/>
                  </a:cubicBezTo>
                  <a:cubicBezTo>
                    <a:pt x="686956" y="855879"/>
                    <a:pt x="885091" y="664284"/>
                    <a:pt x="885091" y="427939"/>
                  </a:cubicBezTo>
                  <a:cubicBezTo>
                    <a:pt x="885091" y="191595"/>
                    <a:pt x="686956" y="0"/>
                    <a:pt x="4425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2977" y="32614"/>
              <a:ext cx="719136" cy="7430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6579" y="6390712"/>
            <a:ext cx="1091154" cy="1055141"/>
            <a:chOff x="0" y="0"/>
            <a:chExt cx="885091" cy="85587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85091" cy="855879"/>
            </a:xfrm>
            <a:custGeom>
              <a:avLst/>
              <a:gdLst/>
              <a:ahLst/>
              <a:cxnLst/>
              <a:rect l="l" t="t" r="r" b="b"/>
              <a:pathLst>
                <a:path w="885091" h="855879">
                  <a:moveTo>
                    <a:pt x="442545" y="0"/>
                  </a:moveTo>
                  <a:cubicBezTo>
                    <a:pt x="198134" y="0"/>
                    <a:pt x="0" y="191595"/>
                    <a:pt x="0" y="427939"/>
                  </a:cubicBezTo>
                  <a:cubicBezTo>
                    <a:pt x="0" y="664284"/>
                    <a:pt x="198134" y="855879"/>
                    <a:pt x="442545" y="855879"/>
                  </a:cubicBezTo>
                  <a:cubicBezTo>
                    <a:pt x="686956" y="855879"/>
                    <a:pt x="885091" y="664284"/>
                    <a:pt x="885091" y="427939"/>
                  </a:cubicBezTo>
                  <a:cubicBezTo>
                    <a:pt x="885091" y="191595"/>
                    <a:pt x="686956" y="0"/>
                    <a:pt x="4425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2977" y="4039"/>
              <a:ext cx="719136" cy="771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</a:pPr>
              <a:r>
                <a:rPr lang="en-US" sz="3699" b="1" spc="369">
                  <a:solidFill>
                    <a:srgbClr val="14131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86578" y="8156187"/>
            <a:ext cx="1091154" cy="1055141"/>
            <a:chOff x="0" y="0"/>
            <a:chExt cx="885091" cy="85587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85091" cy="855879"/>
            </a:xfrm>
            <a:custGeom>
              <a:avLst/>
              <a:gdLst/>
              <a:ahLst/>
              <a:cxnLst/>
              <a:rect l="l" t="t" r="r" b="b"/>
              <a:pathLst>
                <a:path w="885091" h="855879">
                  <a:moveTo>
                    <a:pt x="442545" y="0"/>
                  </a:moveTo>
                  <a:cubicBezTo>
                    <a:pt x="198134" y="0"/>
                    <a:pt x="0" y="191595"/>
                    <a:pt x="0" y="427939"/>
                  </a:cubicBezTo>
                  <a:cubicBezTo>
                    <a:pt x="0" y="664284"/>
                    <a:pt x="198134" y="855879"/>
                    <a:pt x="442545" y="855879"/>
                  </a:cubicBezTo>
                  <a:cubicBezTo>
                    <a:pt x="686956" y="855879"/>
                    <a:pt x="885091" y="664284"/>
                    <a:pt x="885091" y="427939"/>
                  </a:cubicBezTo>
                  <a:cubicBezTo>
                    <a:pt x="885091" y="191595"/>
                    <a:pt x="686956" y="0"/>
                    <a:pt x="4425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82977" y="4039"/>
              <a:ext cx="719136" cy="771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</a:pPr>
              <a:r>
                <a:rPr lang="en-US" sz="3699" b="1" spc="369">
                  <a:solidFill>
                    <a:srgbClr val="14131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4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89851" y="2932190"/>
            <a:ext cx="684609" cy="706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48"/>
              </a:lnSpc>
            </a:pPr>
            <a:r>
              <a:rPr lang="en-US" sz="3717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9851" y="4579608"/>
            <a:ext cx="684609" cy="706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48"/>
              </a:lnSpc>
            </a:pPr>
            <a:r>
              <a:rPr lang="en-US" sz="3717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38400" y="8414390"/>
            <a:ext cx="13521475" cy="538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would be applicable in banking , telecom, home appliances </a:t>
            </a:r>
            <a:r>
              <a:rPr lang="en-US" sz="32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e.t.c</a:t>
            </a:r>
            <a:r>
              <a: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28803" y="6303401"/>
            <a:ext cx="14730497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evaluate detection using both ML metrics (Precision, Recall, F1, ROC-AUC) and SOC metrics (False Alarm Rate, Detection Time).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28803" y="4690297"/>
            <a:ext cx="14730497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update models adaptively as new data is available.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28803" y="3016528"/>
            <a:ext cx="1343107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avoid reliance on deep packet inspection and payload data.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9380184" y="3194119"/>
            <a:ext cx="8530097" cy="4760961"/>
          </a:xfrm>
          <a:custGeom>
            <a:avLst/>
            <a:gdLst/>
            <a:ahLst/>
            <a:cxnLst/>
            <a:rect l="l" t="t" r="r" b="b"/>
            <a:pathLst>
              <a:path w="8530097" h="4760961">
                <a:moveTo>
                  <a:pt x="0" y="0"/>
                </a:moveTo>
                <a:lnTo>
                  <a:pt x="8530097" y="0"/>
                </a:lnTo>
                <a:lnTo>
                  <a:pt x="8530097" y="4760961"/>
                </a:lnTo>
                <a:lnTo>
                  <a:pt x="0" y="4760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68" t="-9226" r="-8686" b="-23818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TextBox 4"/>
          <p:cNvSpPr txBox="1"/>
          <p:nvPr/>
        </p:nvSpPr>
        <p:spPr>
          <a:xfrm>
            <a:off x="826075" y="621680"/>
            <a:ext cx="6449466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Project  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8101" y="3070294"/>
            <a:ext cx="9082082" cy="6596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1"/>
              </a:lnSpc>
            </a:pPr>
            <a:r>
              <a:rPr lang="en-US" sz="321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Address</a:t>
            </a:r>
            <a:r>
              <a:rPr lang="en-US" sz="3219" u="none" strike="noStrik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ing the limitations of traditional IDS by:</a:t>
            </a:r>
          </a:p>
          <a:p>
            <a:pPr marL="695197" lvl="1" indent="-347599" algn="l">
              <a:lnSpc>
                <a:spcPts val="5151"/>
              </a:lnSpc>
              <a:buFont typeface="Arial"/>
              <a:buChar char="•"/>
            </a:pPr>
            <a:r>
              <a:rPr lang="en-US" sz="3219" u="none" strike="noStrik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Detecting and analyzing anomalies in real time.</a:t>
            </a:r>
          </a:p>
          <a:p>
            <a:pPr marL="695197" lvl="1" indent="-347599" algn="l">
              <a:lnSpc>
                <a:spcPts val="5151"/>
              </a:lnSpc>
              <a:buFont typeface="Arial"/>
              <a:buChar char="•"/>
            </a:pPr>
            <a:r>
              <a:rPr lang="en-US" sz="3219" u="none" strike="noStrik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Reducing false positives while maintaining accuracy.</a:t>
            </a:r>
          </a:p>
          <a:p>
            <a:pPr marL="695197" lvl="1" indent="-347599" algn="l">
              <a:lnSpc>
                <a:spcPts val="5151"/>
              </a:lnSpc>
              <a:buFont typeface="Arial"/>
              <a:buChar char="•"/>
            </a:pPr>
            <a:r>
              <a:rPr lang="en-US" sz="3219" u="none" strike="noStrik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Ensuring adaptability to evolving threats.</a:t>
            </a:r>
          </a:p>
          <a:p>
            <a:pPr marL="695197" lvl="1" indent="-347599" algn="l">
              <a:lnSpc>
                <a:spcPts val="5151"/>
              </a:lnSpc>
              <a:buFont typeface="Arial"/>
              <a:buChar char="•"/>
            </a:pPr>
            <a:r>
              <a:rPr lang="en-US" sz="3219" u="none" strike="noStrik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Providing interpretable outputs for SOC teams.</a:t>
            </a:r>
          </a:p>
          <a:p>
            <a:pPr algn="l">
              <a:lnSpc>
                <a:spcPts val="5151"/>
              </a:lnSpc>
            </a:pPr>
            <a:endParaRPr lang="en-US" sz="3219" u="none" strike="noStrike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345346" y="1421282"/>
            <a:ext cx="10056820" cy="7444437"/>
          </a:xfrm>
          <a:custGeom>
            <a:avLst/>
            <a:gdLst/>
            <a:ahLst/>
            <a:cxnLst/>
            <a:rect l="l" t="t" r="r" b="b"/>
            <a:pathLst>
              <a:path w="10056820" h="7444437">
                <a:moveTo>
                  <a:pt x="0" y="0"/>
                </a:moveTo>
                <a:lnTo>
                  <a:pt x="10056820" y="0"/>
                </a:lnTo>
                <a:lnTo>
                  <a:pt x="10056820" y="7444436"/>
                </a:lnTo>
                <a:lnTo>
                  <a:pt x="0" y="74444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/>
          <p:cNvSpPr txBox="1"/>
          <p:nvPr/>
        </p:nvSpPr>
        <p:spPr>
          <a:xfrm>
            <a:off x="755937" y="151399"/>
            <a:ext cx="4943392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Methodology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BBA16-0338-8D5F-B783-F0552C326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4813" y="756278"/>
            <a:ext cx="4353533" cy="1219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DC1CE7-76F1-9AF5-7ECA-652F07B5D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9490" y="2225552"/>
            <a:ext cx="4477375" cy="1228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5B10A0-8F02-0608-378C-0F432A689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1817" y="3703700"/>
            <a:ext cx="4391638" cy="1238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02B7AE-2638-01B7-FA97-F5828246B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6362" y="5173627"/>
            <a:ext cx="4429743" cy="1209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4E12E2-9D93-92C1-628B-2B2C578825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68603" y="6632723"/>
            <a:ext cx="4429743" cy="11812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84D146-C948-3122-92F0-B54997B8D7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82893" y="8147790"/>
            <a:ext cx="4401164" cy="100979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833</Words>
  <Application>Microsoft Office PowerPoint</Application>
  <PresentationFormat>Custom</PresentationFormat>
  <Paragraphs>120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NMS</dc:title>
  <cp:lastModifiedBy>u2022447</cp:lastModifiedBy>
  <cp:revision>108</cp:revision>
  <dcterms:created xsi:type="dcterms:W3CDTF">2006-08-16T00:00:00Z</dcterms:created>
  <dcterms:modified xsi:type="dcterms:W3CDTF">2025-09-12T03:47:08Z</dcterms:modified>
  <dc:identifier>DAGyOPBRs-A</dc:identifier>
</cp:coreProperties>
</file>